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259" r:id="rId4"/>
    <p:sldId id="258" r:id="rId5"/>
    <p:sldId id="260" r:id="rId6"/>
    <p:sldId id="261" r:id="rId7"/>
    <p:sldId id="269" r:id="rId8"/>
    <p:sldId id="265" r:id="rId9"/>
    <p:sldId id="266" r:id="rId10"/>
    <p:sldId id="282" r:id="rId11"/>
    <p:sldId id="270" r:id="rId12"/>
    <p:sldId id="272"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008"/>
    <p:restoredTop sz="94681"/>
  </p:normalViewPr>
  <p:slideViewPr>
    <p:cSldViewPr snapToGrid="0" snapToObjects="1" showGuides="1">
      <p:cViewPr varScale="1">
        <p:scale>
          <a:sx n="78" d="100"/>
          <a:sy n="78" d="100"/>
        </p:scale>
        <p:origin x="96" y="163"/>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4/17/2023</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4/17/2023</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5808000" cy="2539157"/>
          </a:xfrm>
          <a:prstGeom prst="rect">
            <a:avLst/>
          </a:prstGeom>
          <a:solidFill>
            <a:schemeClr val="bg2">
              <a:lumMod val="25000"/>
            </a:schemeClr>
          </a:solidFill>
        </p:spPr>
        <p:txBody>
          <a:bodyPr wrap="none" rtlCol="0">
            <a:spAutoFit/>
          </a:bodyPr>
          <a:lstStyle/>
          <a:p>
            <a:r>
              <a:rPr lang="en-US" sz="6600" dirty="0">
                <a:solidFill>
                  <a:srgbClr val="FF6600"/>
                </a:solidFill>
              </a:rPr>
              <a:t>G2M Case Study</a:t>
            </a:r>
          </a:p>
          <a:p>
            <a:endParaRPr lang="en-US" sz="2500" dirty="0">
              <a:solidFill>
                <a:srgbClr val="FF6600"/>
              </a:solidFill>
            </a:endParaRPr>
          </a:p>
          <a:p>
            <a:r>
              <a:rPr lang="en-US" sz="4000" dirty="0">
                <a:solidFill>
                  <a:schemeClr val="accent2">
                    <a:lumMod val="75000"/>
                  </a:schemeClr>
                </a:solidFill>
              </a:rPr>
              <a:t>Nurlan </a:t>
            </a:r>
            <a:r>
              <a:rPr lang="en-US" sz="4000" dirty="0" err="1">
                <a:solidFill>
                  <a:schemeClr val="accent2">
                    <a:lumMod val="75000"/>
                  </a:schemeClr>
                </a:solidFill>
              </a:rPr>
              <a:t>Ismayil</a:t>
            </a:r>
            <a:endParaRPr lang="en-US" sz="4000" dirty="0">
              <a:solidFill>
                <a:schemeClr val="accent2">
                  <a:lumMod val="75000"/>
                </a:schemeClr>
              </a:solidFill>
            </a:endParaRPr>
          </a:p>
          <a:p>
            <a:r>
              <a:rPr lang="en-US" sz="2500" dirty="0">
                <a:solidFill>
                  <a:srgbClr val="FF6600"/>
                </a:solidFill>
              </a:rPr>
              <a:t>21-April-2023</a:t>
            </a: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DDBF0E-CC36-9C41-940D-C9EE0C11B4F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accent2"/>
                </a:solidFill>
                <a:latin typeface="+mj-lt"/>
              </a:rPr>
              <a:t>                 Profit of Companies by Years wise</a:t>
            </a:r>
            <a:endParaRPr lang="en-US" sz="4300" dirty="0">
              <a:solidFill>
                <a:schemeClr val="accent2"/>
              </a:solidFill>
              <a:latin typeface="+mj-lt"/>
            </a:endParaRPr>
          </a:p>
        </p:txBody>
      </p:sp>
      <p:pic>
        <p:nvPicPr>
          <p:cNvPr id="14" name="Picture 13" descr="Chart, bar chart&#10;&#10;Description automatically generated">
            <a:extLst>
              <a:ext uri="{FF2B5EF4-FFF2-40B4-BE49-F238E27FC236}">
                <a16:creationId xmlns:a16="http://schemas.microsoft.com/office/drawing/2014/main" id="{B23DD04F-3338-C966-434C-613269C60325}"/>
              </a:ext>
            </a:extLst>
          </p:cNvPr>
          <p:cNvPicPr>
            <a:picLocks noChangeAspect="1"/>
          </p:cNvPicPr>
          <p:nvPr/>
        </p:nvPicPr>
        <p:blipFill>
          <a:blip r:embed="rId2"/>
          <a:stretch>
            <a:fillRect/>
          </a:stretch>
        </p:blipFill>
        <p:spPr>
          <a:xfrm>
            <a:off x="1170263" y="1373414"/>
            <a:ext cx="3901778" cy="5484586"/>
          </a:xfrm>
          <a:prstGeom prst="rect">
            <a:avLst/>
          </a:prstGeom>
        </p:spPr>
      </p:pic>
    </p:spTree>
    <p:extLst>
      <p:ext uri="{BB962C8B-B14F-4D97-AF65-F5344CB8AC3E}">
        <p14:creationId xmlns:p14="http://schemas.microsoft.com/office/powerpoint/2010/main" val="1760451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F756A9-68FC-6644-BCE1-8B79E86E97B6}"/>
              </a:ext>
            </a:extLst>
          </p:cNvPr>
          <p:cNvPicPr>
            <a:picLocks noChangeAspect="1"/>
          </p:cNvPicPr>
          <p:nvPr/>
        </p:nvPicPr>
        <p:blipFill>
          <a:blip r:embed="rId2"/>
          <a:stretch>
            <a:fillRect/>
          </a:stretch>
        </p:blipFill>
        <p:spPr>
          <a:xfrm>
            <a:off x="4257368" y="1774357"/>
            <a:ext cx="2605548" cy="4913573"/>
          </a:xfrm>
          <a:prstGeom prst="rect">
            <a:avLst/>
          </a:prstGeom>
        </p:spPr>
      </p:pic>
      <p:pic>
        <p:nvPicPr>
          <p:cNvPr id="6" name="Picture 5">
            <a:extLst>
              <a:ext uri="{FF2B5EF4-FFF2-40B4-BE49-F238E27FC236}">
                <a16:creationId xmlns:a16="http://schemas.microsoft.com/office/drawing/2014/main" id="{D1DFC1D3-ADE4-CB49-BC9E-4AF56CBFA129}"/>
              </a:ext>
            </a:extLst>
          </p:cNvPr>
          <p:cNvPicPr>
            <a:picLocks noChangeAspect="1"/>
          </p:cNvPicPr>
          <p:nvPr/>
        </p:nvPicPr>
        <p:blipFill>
          <a:blip r:embed="rId3"/>
          <a:stretch>
            <a:fillRect/>
          </a:stretch>
        </p:blipFill>
        <p:spPr>
          <a:xfrm>
            <a:off x="7757652" y="1774357"/>
            <a:ext cx="4070554" cy="4728043"/>
          </a:xfrm>
          <a:prstGeom prst="rect">
            <a:avLst/>
          </a:prstGeom>
        </p:spPr>
      </p:pic>
      <p:sp>
        <p:nvSpPr>
          <p:cNvPr id="7" name="Rectangle 6">
            <a:extLst>
              <a:ext uri="{FF2B5EF4-FFF2-40B4-BE49-F238E27FC236}">
                <a16:creationId xmlns:a16="http://schemas.microsoft.com/office/drawing/2014/main" id="{0A1A7594-02FF-E846-981D-0DDF22812493}"/>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800" b="1" dirty="0">
                <a:solidFill>
                  <a:schemeClr val="accent2"/>
                </a:solidFill>
                <a:latin typeface="+mj-lt"/>
              </a:rPr>
              <a:t>       User and Payment Mode Covered by Company </a:t>
            </a:r>
          </a:p>
          <a:p>
            <a:r>
              <a:rPr lang="en-US" sz="3800" b="1" dirty="0">
                <a:solidFill>
                  <a:schemeClr val="accent2"/>
                </a:solidFill>
                <a:latin typeface="+mj-lt"/>
              </a:rPr>
              <a:t>                       and Customer base Year wise</a:t>
            </a:r>
            <a:endParaRPr lang="en-US" sz="3800" dirty="0">
              <a:solidFill>
                <a:schemeClr val="accent2"/>
              </a:solidFill>
              <a:latin typeface="+mj-lt"/>
            </a:endParaRPr>
          </a:p>
        </p:txBody>
      </p:sp>
      <p:pic>
        <p:nvPicPr>
          <p:cNvPr id="9" name="Picture 8" descr="Chart, bar chart&#10;&#10;Description automatically generated">
            <a:extLst>
              <a:ext uri="{FF2B5EF4-FFF2-40B4-BE49-F238E27FC236}">
                <a16:creationId xmlns:a16="http://schemas.microsoft.com/office/drawing/2014/main" id="{91A8120D-3799-480C-1248-7B2E2EB723C0}"/>
              </a:ext>
            </a:extLst>
          </p:cNvPr>
          <p:cNvPicPr>
            <a:picLocks noChangeAspect="1"/>
          </p:cNvPicPr>
          <p:nvPr/>
        </p:nvPicPr>
        <p:blipFill>
          <a:blip r:embed="rId4"/>
          <a:stretch>
            <a:fillRect/>
          </a:stretch>
        </p:blipFill>
        <p:spPr>
          <a:xfrm>
            <a:off x="512064" y="1547791"/>
            <a:ext cx="3745304" cy="5140139"/>
          </a:xfrm>
          <a:prstGeom prst="rect">
            <a:avLst/>
          </a:prstGeom>
        </p:spPr>
      </p:pic>
    </p:spTree>
    <p:extLst>
      <p:ext uri="{BB962C8B-B14F-4D97-AF65-F5344CB8AC3E}">
        <p14:creationId xmlns:p14="http://schemas.microsoft.com/office/powerpoint/2010/main" val="281066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87AA53-A2BE-554B-AAE4-C6D527006499}"/>
              </a:ext>
            </a:extLst>
          </p:cNvPr>
          <p:cNvSpPr txBox="1"/>
          <p:nvPr/>
        </p:nvSpPr>
        <p:spPr>
          <a:xfrm>
            <a:off x="762000" y="1595021"/>
            <a:ext cx="11430000" cy="3539430"/>
          </a:xfrm>
          <a:prstGeom prst="rect">
            <a:avLst/>
          </a:prstGeom>
          <a:noFill/>
        </p:spPr>
        <p:txBody>
          <a:bodyPr wrap="square" rtlCol="0">
            <a:spAutoFit/>
          </a:bodyPr>
          <a:lstStyle/>
          <a:p>
            <a:r>
              <a:rPr lang="en-US" sz="1600" dirty="0"/>
              <a:t>We have searched both the cab companies on following points and found Yellow cab better than Pink cab:</a:t>
            </a:r>
          </a:p>
          <a:p>
            <a:endParaRPr lang="en-US" sz="1600" b="1" dirty="0"/>
          </a:p>
          <a:p>
            <a:pPr marL="285750" indent="-285750">
              <a:buFont typeface="Arial" panose="020B0604020202020204" pitchFamily="34" charset="0"/>
              <a:buChar char="•"/>
            </a:pPr>
            <a:r>
              <a:rPr lang="en-US" sz="1600" b="1" dirty="0">
                <a:latin typeface="+mj-lt"/>
              </a:rPr>
              <a:t>Customers rate by Companies </a:t>
            </a:r>
            <a:r>
              <a:rPr lang="en-US" sz="1600" b="1" dirty="0"/>
              <a:t>: </a:t>
            </a:r>
            <a:r>
              <a:rPr lang="en-US" sz="1600" dirty="0"/>
              <a:t>Yellow cab has higher customer reach in 24 cities while Pink cab has higher customer reach in 5 cities. We have also observed that Yellow cab is doing good in covering other cab users as compared to Pink cab. Also New York, Chicago and Los Angles have more customers. Because those </a:t>
            </a:r>
            <a:r>
              <a:rPr lang="en-US" sz="1600" dirty="0" err="1"/>
              <a:t>vities</a:t>
            </a:r>
            <a:r>
              <a:rPr lang="en-US" sz="1600" dirty="0"/>
              <a:t> have higher population than other cities.</a:t>
            </a:r>
          </a:p>
          <a:p>
            <a:endParaRPr lang="en-US" sz="1600" dirty="0"/>
          </a:p>
          <a:p>
            <a:pPr marL="285750" indent="-285750">
              <a:buFont typeface="Arial" panose="020B0604020202020204" pitchFamily="34" charset="0"/>
              <a:buChar char="•"/>
            </a:pPr>
            <a:r>
              <a:rPr lang="en-US" sz="1600" b="1" dirty="0"/>
              <a:t>Travelled KM by : </a:t>
            </a:r>
            <a:r>
              <a:rPr lang="en-US" sz="1600" dirty="0"/>
              <a:t>Yellow cab has more users than pink cab and  this factor deeply effect to get more profit than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Average Profit per KM in Cites: </a:t>
            </a:r>
            <a:r>
              <a:rPr lang="en-US" sz="1600" dirty="0"/>
              <a:t>Yellow cab’s average profit per KM is almost three times the average profit per KM of the Pink cab.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Cash and </a:t>
            </a:r>
            <a:r>
              <a:rPr lang="en-US" sz="1600" b="1" dirty="0" err="1"/>
              <a:t>Credi:</a:t>
            </a:r>
            <a:r>
              <a:rPr lang="en-US" sz="1600" dirty="0" err="1"/>
              <a:t>Both</a:t>
            </a:r>
            <a:r>
              <a:rPr lang="en-US" sz="1600" dirty="0"/>
              <a:t> the cabs are very popular to get </a:t>
            </a:r>
            <a:r>
              <a:rPr lang="en-US" sz="1600" dirty="0" err="1"/>
              <a:t>payvment</a:t>
            </a:r>
            <a:r>
              <a:rPr lang="en-US" sz="1600" dirty="0"/>
              <a:t> by cash and nearly 30% customers prefer to pay cash.</a:t>
            </a:r>
          </a:p>
          <a:p>
            <a:endParaRPr lang="en-US" sz="1600" dirty="0"/>
          </a:p>
          <a:p>
            <a:r>
              <a:rPr lang="en-US" sz="1600" b="1" dirty="0"/>
              <a:t>On the basis of above point , we will recommend Yellow cab for investment.</a:t>
            </a:r>
          </a:p>
          <a:p>
            <a:endParaRPr lang="en-US" sz="1600" dirty="0"/>
          </a:p>
        </p:txBody>
      </p:sp>
      <p:sp>
        <p:nvSpPr>
          <p:cNvPr id="4" name="Rectangle 3">
            <a:extLst>
              <a:ext uri="{FF2B5EF4-FFF2-40B4-BE49-F238E27FC236}">
                <a16:creationId xmlns:a16="http://schemas.microsoft.com/office/drawing/2014/main" id="{B2BD046D-D4D3-5C48-9D68-AE42423390A9}"/>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accent2"/>
                </a:solidFill>
                <a:latin typeface="+mj-lt"/>
              </a:rPr>
              <a:t>      Recommendations</a:t>
            </a:r>
          </a:p>
        </p:txBody>
      </p:sp>
    </p:spTree>
    <p:extLst>
      <p:ext uri="{BB962C8B-B14F-4D97-AF65-F5344CB8AC3E}">
        <p14:creationId xmlns:p14="http://schemas.microsoft.com/office/powerpoint/2010/main" val="354447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spTree>
    <p:extLst>
      <p:ext uri="{BB962C8B-B14F-4D97-AF65-F5344CB8AC3E}">
        <p14:creationId xmlns:p14="http://schemas.microsoft.com/office/powerpoint/2010/main" val="1067902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r>
              <a:rPr lang="en-US" sz="1800" dirty="0"/>
              <a:t>XYZ is a private equity firm in US. Due to remarkable growth in the Cab Industry in last few years and multiple key players in the market, it is planning for an investment in Cab industry. </a:t>
            </a:r>
          </a:p>
          <a:p>
            <a:pPr marL="0" indent="0">
              <a:buNone/>
            </a:pPr>
            <a:endParaRPr lang="en-US" sz="1800" dirty="0"/>
          </a:p>
          <a:p>
            <a:r>
              <a:rPr lang="en-US" sz="1800" dirty="0"/>
              <a:t>Objective : Provide actionable insights to help XYZ firm in identifying the right company for making investment.</a:t>
            </a:r>
          </a:p>
          <a:p>
            <a:endParaRPr lang="en-US" sz="1800" dirty="0"/>
          </a:p>
          <a:p>
            <a:pPr marL="0" indent="0">
              <a:buNone/>
            </a:pPr>
            <a:r>
              <a:rPr lang="en-US" sz="1800" dirty="0"/>
              <a:t>The analysis has been divided into four parts: </a:t>
            </a:r>
          </a:p>
          <a:p>
            <a:r>
              <a:rPr lang="en-US" sz="1800" dirty="0"/>
              <a:t>Data Understanding </a:t>
            </a:r>
          </a:p>
          <a:p>
            <a:r>
              <a:rPr lang="en-US" sz="1800" dirty="0"/>
              <a:t>Forecasting profit and number of rides for each cab type </a:t>
            </a:r>
          </a:p>
          <a:p>
            <a:r>
              <a:rPr lang="en-US" sz="1800" dirty="0"/>
              <a:t>Finding the most profitable Cab company </a:t>
            </a:r>
          </a:p>
          <a:p>
            <a:r>
              <a:rPr lang="en-US" sz="1800" dirty="0"/>
              <a:t>Recommendations for investment</a:t>
            </a:r>
          </a:p>
        </p:txBody>
      </p:sp>
      <p:sp>
        <p:nvSpPr>
          <p:cNvPr id="4" name="Rectangle 3">
            <a:extLst>
              <a:ext uri="{FF2B5EF4-FFF2-40B4-BE49-F238E27FC236}">
                <a16:creationId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2"/>
                </a:solidFill>
                <a:latin typeface="Calibri" panose="020F0502020204030204" pitchFamily="34" charset="0"/>
                <a:cs typeface="Calibri" panose="020F0502020204030204" pitchFamily="34" charset="0"/>
              </a:rPr>
              <a:t>Background –G2M(cab industry) case study</a:t>
            </a:r>
          </a:p>
        </p:txBody>
      </p:sp>
    </p:spTree>
    <p:extLst>
      <p:ext uri="{BB962C8B-B14F-4D97-AF65-F5344CB8AC3E}">
        <p14:creationId xmlns:p14="http://schemas.microsoft.com/office/powerpoint/2010/main" val="3504532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EE7A3-F2C2-8145-B852-24B96B83A958}"/>
              </a:ext>
            </a:extLst>
          </p:cNvPr>
          <p:cNvSpPr txBox="1"/>
          <p:nvPr/>
        </p:nvSpPr>
        <p:spPr>
          <a:xfrm>
            <a:off x="802907" y="1371600"/>
            <a:ext cx="8170763" cy="4524315"/>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24 Features( including 9 derived features)</a:t>
            </a:r>
          </a:p>
          <a:p>
            <a:pPr marL="285750" indent="-285750">
              <a:buFont typeface="Arial" panose="020B0604020202020204" pitchFamily="34" charset="0"/>
              <a:buChar char="•"/>
            </a:pPr>
            <a:r>
              <a:rPr lang="en-US" dirty="0"/>
              <a:t>Timeframe of the data: 2016-01-31 to 2018-12-31</a:t>
            </a:r>
          </a:p>
          <a:p>
            <a:pPr marL="285750" indent="-285750">
              <a:buFont typeface="Arial" panose="020B0604020202020204" pitchFamily="34" charset="0"/>
              <a:buChar char="•"/>
            </a:pPr>
            <a:r>
              <a:rPr lang="en-US" dirty="0"/>
              <a:t>Total data points :355,032</a:t>
            </a:r>
          </a:p>
          <a:p>
            <a:endParaRPr lang="en-US" dirty="0"/>
          </a:p>
          <a:p>
            <a:endParaRPr lang="en-US" dirty="0"/>
          </a:p>
          <a:p>
            <a:r>
              <a:rPr lang="en-US" b="1" dirty="0"/>
              <a:t>Assumptions:</a:t>
            </a:r>
          </a:p>
          <a:p>
            <a:endParaRPr lang="en-US" b="1" dirty="0"/>
          </a:p>
          <a:p>
            <a:pPr marL="285750" indent="-285750">
              <a:buFont typeface="Arial" panose="020B0604020202020204" pitchFamily="34" charset="0"/>
              <a:buChar char="•"/>
            </a:pPr>
            <a:r>
              <a:rPr lang="en-US" dirty="0"/>
              <a:t>Outliers exist in the </a:t>
            </a:r>
            <a:r>
              <a:rPr lang="en-US" dirty="0" err="1"/>
              <a:t>Price_Charged</a:t>
            </a:r>
            <a:r>
              <a:rPr lang="en-US" dirty="0"/>
              <a:t> property, but</a:t>
            </a:r>
          </a:p>
          <a:p>
            <a:r>
              <a:rPr lang="en-US" dirty="0"/>
              <a:t>      the absence of trip time details, we do not consider this an outlier.</a:t>
            </a:r>
          </a:p>
          <a:p>
            <a:endParaRPr lang="en-US" dirty="0"/>
          </a:p>
          <a:p>
            <a:pPr marL="285750" indent="-285750">
              <a:buFont typeface="Arial" panose="020B0604020202020204" pitchFamily="34" charset="0"/>
              <a:buChar char="•"/>
            </a:pPr>
            <a:r>
              <a:rPr lang="en-US" dirty="0"/>
              <a:t>Trip profit is calculated holding other factors constant, and only the </a:t>
            </a:r>
            <a:r>
              <a:rPr lang="en-US" dirty="0" err="1"/>
              <a:t>Price_Charged</a:t>
            </a:r>
            <a:endParaRPr lang="en-US" dirty="0"/>
          </a:p>
          <a:p>
            <a:r>
              <a:rPr lang="en-US" dirty="0"/>
              <a:t>      and </a:t>
            </a:r>
            <a:r>
              <a:rPr lang="en-US" dirty="0" err="1"/>
              <a:t>Cost_of_Trip</a:t>
            </a:r>
            <a:r>
              <a:rPr lang="en-US" dirty="0"/>
              <a:t> properties are used to calculate profit</a:t>
            </a:r>
          </a:p>
          <a:p>
            <a:endParaRPr lang="en-US" dirty="0"/>
          </a:p>
          <a:p>
            <a:pPr marL="285750" indent="-285750">
              <a:buFont typeface="Arial" panose="020B0604020202020204" pitchFamily="34" charset="0"/>
              <a:buChar char="•"/>
            </a:pPr>
            <a:r>
              <a:rPr lang="en-US" dirty="0"/>
              <a:t>The users attribute of the city dataset is treated as the number of taxi users in</a:t>
            </a:r>
          </a:p>
          <a:p>
            <a:r>
              <a:rPr lang="en-US" dirty="0"/>
              <a:t>      the city. We assumed it could be other taxi users (including Yellow and Pink cab)</a:t>
            </a:r>
          </a:p>
        </p:txBody>
      </p:sp>
      <p:grpSp>
        <p:nvGrpSpPr>
          <p:cNvPr id="51" name="Group 50">
            <a:extLst>
              <a:ext uri="{FF2B5EF4-FFF2-40B4-BE49-F238E27FC236}">
                <a16:creationId xmlns:a16="http://schemas.microsoft.com/office/drawing/2014/main" id="{C3DD4A4E-B1CE-1A4E-8298-CB1425F09C06}"/>
              </a:ext>
            </a:extLst>
          </p:cNvPr>
          <p:cNvGrpSpPr/>
          <p:nvPr/>
        </p:nvGrpSpPr>
        <p:grpSpPr>
          <a:xfrm>
            <a:off x="5959628" y="1537723"/>
            <a:ext cx="5990072" cy="2545492"/>
            <a:chOff x="5536376" y="1858363"/>
            <a:chExt cx="6407827" cy="3381431"/>
          </a:xfrm>
        </p:grpSpPr>
        <p:grpSp>
          <p:nvGrpSpPr>
            <p:cNvPr id="32" name="Group 31">
              <a:extLst>
                <a:ext uri="{FF2B5EF4-FFF2-40B4-BE49-F238E27FC236}">
                  <a16:creationId xmlns:a16="http://schemas.microsoft.com/office/drawing/2014/main" id="{F1A85269-51DF-5F48-8AD1-E5FDB72A8EA3}"/>
                </a:ext>
              </a:extLst>
            </p:cNvPr>
            <p:cNvGrpSpPr/>
            <p:nvPr/>
          </p:nvGrpSpPr>
          <p:grpSpPr>
            <a:xfrm>
              <a:off x="5536376" y="1858363"/>
              <a:ext cx="5168575" cy="3381431"/>
              <a:chOff x="1702411" y="3452991"/>
              <a:chExt cx="5168575" cy="3823312"/>
            </a:xfrm>
          </p:grpSpPr>
          <p:grpSp>
            <p:nvGrpSpPr>
              <p:cNvPr id="13" name="Group 12">
                <a:extLst>
                  <a:ext uri="{FF2B5EF4-FFF2-40B4-BE49-F238E27FC236}">
                    <a16:creationId xmlns:a16="http://schemas.microsoft.com/office/drawing/2014/main" id="{C0570A45-712A-FC4A-9402-2A4A4E723192}"/>
                  </a:ext>
                </a:extLst>
              </p:cNvPr>
              <p:cNvGrpSpPr/>
              <p:nvPr/>
            </p:nvGrpSpPr>
            <p:grpSpPr>
              <a:xfrm>
                <a:off x="1702411" y="3452991"/>
                <a:ext cx="5168575" cy="1602250"/>
                <a:chOff x="1702411" y="4026102"/>
                <a:chExt cx="5168575" cy="1602250"/>
              </a:xfrm>
            </p:grpSpPr>
            <p:sp>
              <p:nvSpPr>
                <p:cNvPr id="5" name="Freeform 86">
                  <a:extLst>
                    <a:ext uri="{FF2B5EF4-FFF2-40B4-BE49-F238E27FC236}">
                      <a16:creationId xmlns:a16="http://schemas.microsoft.com/office/drawing/2014/main" id="{A5420E7C-ED4E-3141-84D7-6FA339ADA06A}"/>
                    </a:ext>
                  </a:extLst>
                </p:cNvPr>
                <p:cNvSpPr>
                  <a:spLocks noEditPoints="1"/>
                </p:cNvSpPr>
                <p:nvPr/>
              </p:nvSpPr>
              <p:spPr bwMode="auto">
                <a:xfrm>
                  <a:off x="6051395" y="4026103"/>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 name="Freeform 86">
                  <a:extLst>
                    <a:ext uri="{FF2B5EF4-FFF2-40B4-BE49-F238E27FC236}">
                      <a16:creationId xmlns:a16="http://schemas.microsoft.com/office/drawing/2014/main" id="{25FB5E9C-5F16-7840-91D4-0CA515F11B0A}"/>
                    </a:ext>
                  </a:extLst>
                </p:cNvPr>
                <p:cNvSpPr>
                  <a:spLocks noEditPoints="1"/>
                </p:cNvSpPr>
                <p:nvPr/>
              </p:nvSpPr>
              <p:spPr bwMode="auto">
                <a:xfrm>
                  <a:off x="1961385"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86">
                  <a:extLst>
                    <a:ext uri="{FF2B5EF4-FFF2-40B4-BE49-F238E27FC236}">
                      <a16:creationId xmlns:a16="http://schemas.microsoft.com/office/drawing/2014/main" id="{A48BBFCE-C9BD-954E-8191-614CE084937B}"/>
                    </a:ext>
                  </a:extLst>
                </p:cNvPr>
                <p:cNvSpPr>
                  <a:spLocks noEditPoints="1"/>
                </p:cNvSpPr>
                <p:nvPr/>
              </p:nvSpPr>
              <p:spPr bwMode="auto">
                <a:xfrm>
                  <a:off x="3343118"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6">
                  <a:extLst>
                    <a:ext uri="{FF2B5EF4-FFF2-40B4-BE49-F238E27FC236}">
                      <a16:creationId xmlns:a16="http://schemas.microsoft.com/office/drawing/2014/main" id="{3D562DC0-CBC2-BF44-AE9C-B6CF0C5141B1}"/>
                    </a:ext>
                  </a:extLst>
                </p:cNvPr>
                <p:cNvSpPr>
                  <a:spLocks noEditPoints="1"/>
                </p:cNvSpPr>
                <p:nvPr/>
              </p:nvSpPr>
              <p:spPr bwMode="auto">
                <a:xfrm>
                  <a:off x="4697256" y="4026102"/>
                  <a:ext cx="662857" cy="926447"/>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TextBox 8">
                  <a:extLst>
                    <a:ext uri="{FF2B5EF4-FFF2-40B4-BE49-F238E27FC236}">
                      <a16:creationId xmlns:a16="http://schemas.microsoft.com/office/drawing/2014/main" id="{CE17AD06-A64A-D646-AFEE-C6362DD5F738}"/>
                    </a:ext>
                  </a:extLst>
                </p:cNvPr>
                <p:cNvSpPr txBox="1"/>
                <p:nvPr/>
              </p:nvSpPr>
              <p:spPr>
                <a:xfrm>
                  <a:off x="1702411" y="5212301"/>
                  <a:ext cx="1121326" cy="416051"/>
                </a:xfrm>
                <a:prstGeom prst="rect">
                  <a:avLst/>
                </a:prstGeom>
                <a:noFill/>
              </p:spPr>
              <p:txBody>
                <a:bodyPr wrap="square" rtlCol="0">
                  <a:spAutoFit/>
                </a:bodyPr>
                <a:lstStyle/>
                <a:p>
                  <a:r>
                    <a:rPr lang="en-US" sz="1200" dirty="0"/>
                    <a:t>Cab_Data.csv </a:t>
                  </a:r>
                </a:p>
              </p:txBody>
            </p:sp>
            <p:sp>
              <p:nvSpPr>
                <p:cNvPr id="10" name="TextBox 9">
                  <a:extLst>
                    <a:ext uri="{FF2B5EF4-FFF2-40B4-BE49-F238E27FC236}">
                      <a16:creationId xmlns:a16="http://schemas.microsoft.com/office/drawing/2014/main" id="{4A0D3DAE-96EE-934F-9AF0-0620F641D805}"/>
                    </a:ext>
                  </a:extLst>
                </p:cNvPr>
                <p:cNvSpPr txBox="1"/>
                <p:nvPr/>
              </p:nvSpPr>
              <p:spPr>
                <a:xfrm>
                  <a:off x="3097359" y="5212301"/>
                  <a:ext cx="1264000" cy="276999"/>
                </a:xfrm>
                <a:prstGeom prst="rect">
                  <a:avLst/>
                </a:prstGeom>
                <a:noFill/>
              </p:spPr>
              <p:txBody>
                <a:bodyPr wrap="none" rtlCol="0">
                  <a:spAutoFit/>
                </a:bodyPr>
                <a:lstStyle/>
                <a:p>
                  <a:r>
                    <a:rPr lang="en-US" sz="1200" dirty="0"/>
                    <a:t>Customer_ID.csv </a:t>
                  </a:r>
                </a:p>
              </p:txBody>
            </p:sp>
            <p:sp>
              <p:nvSpPr>
                <p:cNvPr id="11" name="TextBox 10">
                  <a:extLst>
                    <a:ext uri="{FF2B5EF4-FFF2-40B4-BE49-F238E27FC236}">
                      <a16:creationId xmlns:a16="http://schemas.microsoft.com/office/drawing/2014/main" id="{47AD77A3-4610-5746-A31C-60C6F70B1C43}"/>
                    </a:ext>
                  </a:extLst>
                </p:cNvPr>
                <p:cNvSpPr txBox="1"/>
                <p:nvPr/>
              </p:nvSpPr>
              <p:spPr>
                <a:xfrm>
                  <a:off x="4525356" y="5212302"/>
                  <a:ext cx="1376339" cy="276999"/>
                </a:xfrm>
                <a:prstGeom prst="rect">
                  <a:avLst/>
                </a:prstGeom>
                <a:noFill/>
              </p:spPr>
              <p:txBody>
                <a:bodyPr wrap="none" rtlCol="0">
                  <a:spAutoFit/>
                </a:bodyPr>
                <a:lstStyle/>
                <a:p>
                  <a:r>
                    <a:rPr lang="en-US" sz="1200" dirty="0"/>
                    <a:t>Transaction_ID.csv </a:t>
                  </a:r>
                </a:p>
              </p:txBody>
            </p:sp>
            <p:sp>
              <p:nvSpPr>
                <p:cNvPr id="12" name="TextBox 11">
                  <a:extLst>
                    <a:ext uri="{FF2B5EF4-FFF2-40B4-BE49-F238E27FC236}">
                      <a16:creationId xmlns:a16="http://schemas.microsoft.com/office/drawing/2014/main" id="{EB3521C2-5790-E344-BD1C-0D4FC1CF26FD}"/>
                    </a:ext>
                  </a:extLst>
                </p:cNvPr>
                <p:cNvSpPr txBox="1"/>
                <p:nvPr/>
              </p:nvSpPr>
              <p:spPr>
                <a:xfrm>
                  <a:off x="6120505" y="5212301"/>
                  <a:ext cx="750481" cy="416051"/>
                </a:xfrm>
                <a:prstGeom prst="rect">
                  <a:avLst/>
                </a:prstGeom>
                <a:noFill/>
              </p:spPr>
              <p:txBody>
                <a:bodyPr wrap="square" rtlCol="0">
                  <a:spAutoFit/>
                </a:bodyPr>
                <a:lstStyle/>
                <a:p>
                  <a:r>
                    <a:rPr lang="en-US" sz="1200" dirty="0"/>
                    <a:t>City.csv</a:t>
                  </a:r>
                </a:p>
              </p:txBody>
            </p:sp>
          </p:grpSp>
          <p:cxnSp>
            <p:nvCxnSpPr>
              <p:cNvPr id="15" name="Straight Arrow Connector 14">
                <a:extLst>
                  <a:ext uri="{FF2B5EF4-FFF2-40B4-BE49-F238E27FC236}">
                    <a16:creationId xmlns:a16="http://schemas.microsoft.com/office/drawing/2014/main" id="{4D6DE20A-0E01-EE4B-8044-8894936D49AA}"/>
                  </a:ext>
                </a:extLst>
              </p:cNvPr>
              <p:cNvCxnSpPr>
                <a:cxnSpLocks/>
              </p:cNvCxnSpPr>
              <p:nvPr/>
            </p:nvCxnSpPr>
            <p:spPr>
              <a:xfrm>
                <a:off x="2624242" y="4379438"/>
                <a:ext cx="1826170" cy="15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31A592-54E9-AD42-9CA5-EC9F54EC6F9A}"/>
                  </a:ext>
                </a:extLst>
              </p:cNvPr>
              <p:cNvCxnSpPr>
                <a:cxnSpLocks/>
              </p:cNvCxnSpPr>
              <p:nvPr/>
            </p:nvCxnSpPr>
            <p:spPr>
              <a:xfrm flipH="1">
                <a:off x="5258570" y="4455645"/>
                <a:ext cx="782456" cy="125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A411C-EB3C-BF4E-8B97-C5C9F4789282}"/>
                  </a:ext>
                </a:extLst>
              </p:cNvPr>
              <p:cNvCxnSpPr>
                <a:cxnSpLocks/>
              </p:cNvCxnSpPr>
              <p:nvPr/>
            </p:nvCxnSpPr>
            <p:spPr>
              <a:xfrm>
                <a:off x="3729359" y="4367355"/>
                <a:ext cx="827805" cy="133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23A854-A3FF-3E4C-A3DC-825DBDF2081C}"/>
                  </a:ext>
                </a:extLst>
              </p:cNvPr>
              <p:cNvCxnSpPr>
                <a:cxnSpLocks/>
              </p:cNvCxnSpPr>
              <p:nvPr/>
            </p:nvCxnSpPr>
            <p:spPr>
              <a:xfrm>
                <a:off x="4861033" y="4457496"/>
                <a:ext cx="0" cy="116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reeform 86">
                <a:extLst>
                  <a:ext uri="{FF2B5EF4-FFF2-40B4-BE49-F238E27FC236}">
                    <a16:creationId xmlns:a16="http://schemas.microsoft.com/office/drawing/2014/main" id="{8424D5D8-D1A2-C448-A948-5F5D29EA093B}"/>
                  </a:ext>
                </a:extLst>
              </p:cNvPr>
              <p:cNvSpPr>
                <a:spLocks noEditPoints="1"/>
              </p:cNvSpPr>
              <p:nvPr/>
            </p:nvSpPr>
            <p:spPr bwMode="auto">
              <a:xfrm>
                <a:off x="4570553" y="5755223"/>
                <a:ext cx="662857" cy="926448"/>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TextBox 30">
                <a:extLst>
                  <a:ext uri="{FF2B5EF4-FFF2-40B4-BE49-F238E27FC236}">
                    <a16:creationId xmlns:a16="http://schemas.microsoft.com/office/drawing/2014/main" id="{2194446E-F265-1F4C-A70C-A6364F7F2A13}"/>
                  </a:ext>
                </a:extLst>
              </p:cNvPr>
              <p:cNvSpPr txBox="1"/>
              <p:nvPr/>
            </p:nvSpPr>
            <p:spPr>
              <a:xfrm>
                <a:off x="4381330" y="6722304"/>
                <a:ext cx="1044132" cy="553999"/>
              </a:xfrm>
              <a:prstGeom prst="rect">
                <a:avLst/>
              </a:prstGeom>
              <a:noFill/>
            </p:spPr>
            <p:txBody>
              <a:bodyPr wrap="none" rtlCol="0">
                <a:spAutoFit/>
              </a:bodyPr>
              <a:lstStyle/>
              <a:p>
                <a:r>
                  <a:rPr lang="en-US" sz="1200" dirty="0"/>
                  <a:t>Final cab data</a:t>
                </a:r>
              </a:p>
              <a:p>
                <a:endParaRPr lang="en-US" dirty="0"/>
              </a:p>
            </p:txBody>
          </p:sp>
        </p:grpSp>
        <p:sp>
          <p:nvSpPr>
            <p:cNvPr id="39" name="Freeform 86">
              <a:extLst>
                <a:ext uri="{FF2B5EF4-FFF2-40B4-BE49-F238E27FC236}">
                  <a16:creationId xmlns:a16="http://schemas.microsoft.com/office/drawing/2014/main" id="{1B25A797-CEF4-004B-A34A-0B12A2C9F170}"/>
                </a:ext>
              </a:extLst>
            </p:cNvPr>
            <p:cNvSpPr>
              <a:spLocks noEditPoints="1"/>
            </p:cNvSpPr>
            <p:nvPr/>
          </p:nvSpPr>
          <p:spPr bwMode="auto">
            <a:xfrm>
              <a:off x="11022371" y="1858363"/>
              <a:ext cx="662857" cy="819372"/>
            </a:xfrm>
            <a:custGeom>
              <a:avLst/>
              <a:gdLst>
                <a:gd name="T0" fmla="*/ 97 w 472"/>
                <a:gd name="T1" fmla="*/ 512 h 612"/>
                <a:gd name="T2" fmla="*/ 97 w 472"/>
                <a:gd name="T3" fmla="*/ 483 h 612"/>
                <a:gd name="T4" fmla="*/ 390 w 472"/>
                <a:gd name="T5" fmla="*/ 497 h 612"/>
                <a:gd name="T6" fmla="*/ 375 w 472"/>
                <a:gd name="T7" fmla="*/ 435 h 612"/>
                <a:gd name="T8" fmla="*/ 82 w 472"/>
                <a:gd name="T9" fmla="*/ 421 h 612"/>
                <a:gd name="T10" fmla="*/ 375 w 472"/>
                <a:gd name="T11" fmla="*/ 406 h 612"/>
                <a:gd name="T12" fmla="*/ 375 w 472"/>
                <a:gd name="T13" fmla="*/ 435 h 612"/>
                <a:gd name="T14" fmla="*/ 97 w 472"/>
                <a:gd name="T15" fmla="*/ 359 h 612"/>
                <a:gd name="T16" fmla="*/ 97 w 472"/>
                <a:gd name="T17" fmla="*/ 330 h 612"/>
                <a:gd name="T18" fmla="*/ 390 w 472"/>
                <a:gd name="T19" fmla="*/ 344 h 612"/>
                <a:gd name="T20" fmla="*/ 375 w 472"/>
                <a:gd name="T21" fmla="*/ 282 h 612"/>
                <a:gd name="T22" fmla="*/ 82 w 472"/>
                <a:gd name="T23" fmla="*/ 268 h 612"/>
                <a:gd name="T24" fmla="*/ 375 w 472"/>
                <a:gd name="T25" fmla="*/ 254 h 612"/>
                <a:gd name="T26" fmla="*/ 375 w 472"/>
                <a:gd name="T27" fmla="*/ 282 h 612"/>
                <a:gd name="T28" fmla="*/ 97 w 472"/>
                <a:gd name="T29" fmla="*/ 206 h 612"/>
                <a:gd name="T30" fmla="*/ 97 w 472"/>
                <a:gd name="T31" fmla="*/ 177 h 612"/>
                <a:gd name="T32" fmla="*/ 260 w 472"/>
                <a:gd name="T33" fmla="*/ 191 h 612"/>
                <a:gd name="T34" fmla="*/ 246 w 472"/>
                <a:gd name="T35" fmla="*/ 129 h 612"/>
                <a:gd name="T36" fmla="*/ 82 w 472"/>
                <a:gd name="T37" fmla="*/ 115 h 612"/>
                <a:gd name="T38" fmla="*/ 246 w 472"/>
                <a:gd name="T39" fmla="*/ 101 h 612"/>
                <a:gd name="T40" fmla="*/ 246 w 472"/>
                <a:gd name="T41" fmla="*/ 129 h 612"/>
                <a:gd name="T42" fmla="*/ 0 w 472"/>
                <a:gd name="T43" fmla="*/ 585 h 612"/>
                <a:gd name="T44" fmla="*/ 27 w 472"/>
                <a:gd name="T45" fmla="*/ 0 h 612"/>
                <a:gd name="T46" fmla="*/ 346 w 472"/>
                <a:gd name="T47" fmla="*/ 22 h 612"/>
                <a:gd name="T48" fmla="*/ 472 w 472"/>
                <a:gd name="T49" fmla="*/ 179 h 612"/>
                <a:gd name="T50" fmla="*/ 445 w 472"/>
                <a:gd name="T51" fmla="*/ 612 h 612"/>
                <a:gd name="T52" fmla="*/ 75 w 472"/>
                <a:gd name="T53" fmla="*/ 35 h 612"/>
                <a:gd name="T54" fmla="*/ 35 w 472"/>
                <a:gd name="T55" fmla="*/ 537 h 612"/>
                <a:gd name="T56" fmla="*/ 397 w 472"/>
                <a:gd name="T57" fmla="*/ 578 h 612"/>
                <a:gd name="T58" fmla="*/ 437 w 472"/>
                <a:gd name="T59" fmla="*/ 201 h 612"/>
                <a:gd name="T60" fmla="*/ 332 w 472"/>
                <a:gd name="T61" fmla="*/ 161 h 612"/>
                <a:gd name="T62" fmla="*/ 304 w 472"/>
                <a:gd name="T63" fmla="*/ 75 h 612"/>
                <a:gd name="T64" fmla="*/ 75 w 472"/>
                <a:gd name="T65" fmla="*/ 3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2" h="612">
                  <a:moveTo>
                    <a:pt x="375" y="512"/>
                  </a:moveTo>
                  <a:cubicBezTo>
                    <a:pt x="97" y="512"/>
                    <a:pt x="97" y="512"/>
                    <a:pt x="97" y="512"/>
                  </a:cubicBezTo>
                  <a:cubicBezTo>
                    <a:pt x="89" y="512"/>
                    <a:pt x="82" y="505"/>
                    <a:pt x="82" y="497"/>
                  </a:cubicBezTo>
                  <a:cubicBezTo>
                    <a:pt x="82" y="489"/>
                    <a:pt x="89" y="483"/>
                    <a:pt x="97" y="483"/>
                  </a:cubicBezTo>
                  <a:cubicBezTo>
                    <a:pt x="375" y="483"/>
                    <a:pt x="375" y="483"/>
                    <a:pt x="375" y="483"/>
                  </a:cubicBezTo>
                  <a:cubicBezTo>
                    <a:pt x="383" y="483"/>
                    <a:pt x="390" y="489"/>
                    <a:pt x="390" y="497"/>
                  </a:cubicBezTo>
                  <a:cubicBezTo>
                    <a:pt x="390" y="505"/>
                    <a:pt x="383" y="512"/>
                    <a:pt x="375" y="512"/>
                  </a:cubicBezTo>
                  <a:close/>
                  <a:moveTo>
                    <a:pt x="375" y="435"/>
                  </a:moveTo>
                  <a:cubicBezTo>
                    <a:pt x="97" y="435"/>
                    <a:pt x="97" y="435"/>
                    <a:pt x="97" y="435"/>
                  </a:cubicBezTo>
                  <a:cubicBezTo>
                    <a:pt x="89" y="435"/>
                    <a:pt x="82" y="429"/>
                    <a:pt x="82" y="421"/>
                  </a:cubicBezTo>
                  <a:cubicBezTo>
                    <a:pt x="82" y="413"/>
                    <a:pt x="89" y="406"/>
                    <a:pt x="97" y="406"/>
                  </a:cubicBezTo>
                  <a:cubicBezTo>
                    <a:pt x="375" y="406"/>
                    <a:pt x="375" y="406"/>
                    <a:pt x="375" y="406"/>
                  </a:cubicBezTo>
                  <a:cubicBezTo>
                    <a:pt x="383" y="406"/>
                    <a:pt x="390" y="413"/>
                    <a:pt x="390" y="421"/>
                  </a:cubicBezTo>
                  <a:cubicBezTo>
                    <a:pt x="390" y="429"/>
                    <a:pt x="383" y="435"/>
                    <a:pt x="375" y="435"/>
                  </a:cubicBezTo>
                  <a:close/>
                  <a:moveTo>
                    <a:pt x="375" y="359"/>
                  </a:moveTo>
                  <a:cubicBezTo>
                    <a:pt x="97" y="359"/>
                    <a:pt x="97" y="359"/>
                    <a:pt x="97" y="359"/>
                  </a:cubicBezTo>
                  <a:cubicBezTo>
                    <a:pt x="89" y="359"/>
                    <a:pt x="82" y="352"/>
                    <a:pt x="82" y="344"/>
                  </a:cubicBezTo>
                  <a:cubicBezTo>
                    <a:pt x="82" y="336"/>
                    <a:pt x="89" y="330"/>
                    <a:pt x="97" y="330"/>
                  </a:cubicBezTo>
                  <a:cubicBezTo>
                    <a:pt x="375" y="330"/>
                    <a:pt x="375" y="330"/>
                    <a:pt x="375" y="330"/>
                  </a:cubicBezTo>
                  <a:cubicBezTo>
                    <a:pt x="383" y="330"/>
                    <a:pt x="390" y="336"/>
                    <a:pt x="390" y="344"/>
                  </a:cubicBezTo>
                  <a:cubicBezTo>
                    <a:pt x="390" y="352"/>
                    <a:pt x="383" y="359"/>
                    <a:pt x="375" y="359"/>
                  </a:cubicBezTo>
                  <a:close/>
                  <a:moveTo>
                    <a:pt x="375" y="282"/>
                  </a:moveTo>
                  <a:cubicBezTo>
                    <a:pt x="97" y="282"/>
                    <a:pt x="97" y="282"/>
                    <a:pt x="97" y="282"/>
                  </a:cubicBezTo>
                  <a:cubicBezTo>
                    <a:pt x="89" y="282"/>
                    <a:pt x="82" y="276"/>
                    <a:pt x="82" y="268"/>
                  </a:cubicBezTo>
                  <a:cubicBezTo>
                    <a:pt x="82" y="260"/>
                    <a:pt x="89" y="254"/>
                    <a:pt x="97" y="254"/>
                  </a:cubicBezTo>
                  <a:cubicBezTo>
                    <a:pt x="375" y="254"/>
                    <a:pt x="375" y="254"/>
                    <a:pt x="375" y="254"/>
                  </a:cubicBezTo>
                  <a:cubicBezTo>
                    <a:pt x="383" y="254"/>
                    <a:pt x="390" y="260"/>
                    <a:pt x="390" y="268"/>
                  </a:cubicBezTo>
                  <a:cubicBezTo>
                    <a:pt x="390" y="276"/>
                    <a:pt x="383" y="282"/>
                    <a:pt x="375" y="282"/>
                  </a:cubicBezTo>
                  <a:close/>
                  <a:moveTo>
                    <a:pt x="246" y="206"/>
                  </a:moveTo>
                  <a:cubicBezTo>
                    <a:pt x="97" y="206"/>
                    <a:pt x="97" y="206"/>
                    <a:pt x="97" y="206"/>
                  </a:cubicBezTo>
                  <a:cubicBezTo>
                    <a:pt x="89" y="206"/>
                    <a:pt x="82" y="199"/>
                    <a:pt x="82" y="191"/>
                  </a:cubicBezTo>
                  <a:cubicBezTo>
                    <a:pt x="82" y="183"/>
                    <a:pt x="89" y="177"/>
                    <a:pt x="97" y="177"/>
                  </a:cubicBezTo>
                  <a:cubicBezTo>
                    <a:pt x="246" y="177"/>
                    <a:pt x="246" y="177"/>
                    <a:pt x="246" y="177"/>
                  </a:cubicBezTo>
                  <a:cubicBezTo>
                    <a:pt x="254" y="177"/>
                    <a:pt x="260" y="183"/>
                    <a:pt x="260" y="191"/>
                  </a:cubicBezTo>
                  <a:cubicBezTo>
                    <a:pt x="260" y="199"/>
                    <a:pt x="254" y="206"/>
                    <a:pt x="246" y="206"/>
                  </a:cubicBezTo>
                  <a:close/>
                  <a:moveTo>
                    <a:pt x="246" y="129"/>
                  </a:moveTo>
                  <a:cubicBezTo>
                    <a:pt x="97" y="129"/>
                    <a:pt x="97" y="129"/>
                    <a:pt x="97" y="129"/>
                  </a:cubicBezTo>
                  <a:cubicBezTo>
                    <a:pt x="89" y="129"/>
                    <a:pt x="82" y="123"/>
                    <a:pt x="82" y="115"/>
                  </a:cubicBezTo>
                  <a:cubicBezTo>
                    <a:pt x="82" y="107"/>
                    <a:pt x="89" y="101"/>
                    <a:pt x="97" y="101"/>
                  </a:cubicBezTo>
                  <a:cubicBezTo>
                    <a:pt x="246" y="101"/>
                    <a:pt x="246" y="101"/>
                    <a:pt x="246" y="101"/>
                  </a:cubicBezTo>
                  <a:cubicBezTo>
                    <a:pt x="254" y="101"/>
                    <a:pt x="260" y="107"/>
                    <a:pt x="260" y="115"/>
                  </a:cubicBezTo>
                  <a:cubicBezTo>
                    <a:pt x="260" y="123"/>
                    <a:pt x="254" y="129"/>
                    <a:pt x="246" y="129"/>
                  </a:cubicBezTo>
                  <a:close/>
                  <a:moveTo>
                    <a:pt x="27" y="612"/>
                  </a:moveTo>
                  <a:cubicBezTo>
                    <a:pt x="12" y="612"/>
                    <a:pt x="0" y="600"/>
                    <a:pt x="0" y="585"/>
                  </a:cubicBezTo>
                  <a:cubicBezTo>
                    <a:pt x="0" y="27"/>
                    <a:pt x="0" y="27"/>
                    <a:pt x="0" y="27"/>
                  </a:cubicBezTo>
                  <a:cubicBezTo>
                    <a:pt x="0" y="12"/>
                    <a:pt x="12" y="0"/>
                    <a:pt x="27" y="0"/>
                  </a:cubicBezTo>
                  <a:cubicBezTo>
                    <a:pt x="293" y="0"/>
                    <a:pt x="293" y="0"/>
                    <a:pt x="293" y="0"/>
                  </a:cubicBezTo>
                  <a:cubicBezTo>
                    <a:pt x="310" y="0"/>
                    <a:pt x="334" y="10"/>
                    <a:pt x="346" y="22"/>
                  </a:cubicBezTo>
                  <a:cubicBezTo>
                    <a:pt x="450" y="126"/>
                    <a:pt x="450" y="126"/>
                    <a:pt x="450" y="126"/>
                  </a:cubicBezTo>
                  <a:cubicBezTo>
                    <a:pt x="462" y="138"/>
                    <a:pt x="472" y="162"/>
                    <a:pt x="472" y="179"/>
                  </a:cubicBezTo>
                  <a:cubicBezTo>
                    <a:pt x="472" y="585"/>
                    <a:pt x="472" y="585"/>
                    <a:pt x="472" y="585"/>
                  </a:cubicBezTo>
                  <a:cubicBezTo>
                    <a:pt x="472" y="600"/>
                    <a:pt x="460" y="612"/>
                    <a:pt x="445" y="612"/>
                  </a:cubicBezTo>
                  <a:lnTo>
                    <a:pt x="27" y="612"/>
                  </a:lnTo>
                  <a:close/>
                  <a:moveTo>
                    <a:pt x="75" y="35"/>
                  </a:moveTo>
                  <a:cubicBezTo>
                    <a:pt x="53" y="35"/>
                    <a:pt x="35" y="53"/>
                    <a:pt x="35" y="75"/>
                  </a:cubicBezTo>
                  <a:cubicBezTo>
                    <a:pt x="35" y="537"/>
                    <a:pt x="35" y="537"/>
                    <a:pt x="35" y="537"/>
                  </a:cubicBezTo>
                  <a:cubicBezTo>
                    <a:pt x="35" y="560"/>
                    <a:pt x="53" y="578"/>
                    <a:pt x="75" y="578"/>
                  </a:cubicBezTo>
                  <a:cubicBezTo>
                    <a:pt x="397" y="578"/>
                    <a:pt x="397" y="578"/>
                    <a:pt x="397" y="578"/>
                  </a:cubicBezTo>
                  <a:cubicBezTo>
                    <a:pt x="419" y="578"/>
                    <a:pt x="437" y="560"/>
                    <a:pt x="437" y="537"/>
                  </a:cubicBezTo>
                  <a:cubicBezTo>
                    <a:pt x="437" y="201"/>
                    <a:pt x="437" y="201"/>
                    <a:pt x="437" y="201"/>
                  </a:cubicBezTo>
                  <a:cubicBezTo>
                    <a:pt x="437" y="179"/>
                    <a:pt x="419" y="161"/>
                    <a:pt x="397" y="161"/>
                  </a:cubicBezTo>
                  <a:cubicBezTo>
                    <a:pt x="332" y="161"/>
                    <a:pt x="332" y="161"/>
                    <a:pt x="332" y="161"/>
                  </a:cubicBezTo>
                  <a:cubicBezTo>
                    <a:pt x="317" y="161"/>
                    <a:pt x="304" y="149"/>
                    <a:pt x="304" y="134"/>
                  </a:cubicBezTo>
                  <a:cubicBezTo>
                    <a:pt x="304" y="75"/>
                    <a:pt x="304" y="75"/>
                    <a:pt x="304" y="75"/>
                  </a:cubicBezTo>
                  <a:cubicBezTo>
                    <a:pt x="304" y="53"/>
                    <a:pt x="286" y="35"/>
                    <a:pt x="264" y="35"/>
                  </a:cubicBezTo>
                  <a:lnTo>
                    <a:pt x="75"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TextBox 39">
              <a:extLst>
                <a:ext uri="{FF2B5EF4-FFF2-40B4-BE49-F238E27FC236}">
                  <a16:creationId xmlns:a16="http://schemas.microsoft.com/office/drawing/2014/main" id="{D91ACCB9-E39C-BD40-B428-6A71DF137BDF}"/>
                </a:ext>
              </a:extLst>
            </p:cNvPr>
            <p:cNvSpPr txBox="1"/>
            <p:nvPr/>
          </p:nvSpPr>
          <p:spPr>
            <a:xfrm>
              <a:off x="10915652" y="2887014"/>
              <a:ext cx="1028551" cy="276999"/>
            </a:xfrm>
            <a:prstGeom prst="rect">
              <a:avLst/>
            </a:prstGeom>
            <a:noFill/>
          </p:spPr>
          <p:txBody>
            <a:bodyPr wrap="none" rtlCol="0">
              <a:spAutoFit/>
            </a:bodyPr>
            <a:lstStyle/>
            <a:p>
              <a:r>
                <a:rPr lang="en-US" sz="1200" dirty="0"/>
                <a:t>USholiday.csv</a:t>
              </a:r>
            </a:p>
          </p:txBody>
        </p:sp>
        <p:cxnSp>
          <p:nvCxnSpPr>
            <p:cNvPr id="47" name="Straight Arrow Connector 46">
              <a:extLst>
                <a:ext uri="{FF2B5EF4-FFF2-40B4-BE49-F238E27FC236}">
                  <a16:creationId xmlns:a16="http://schemas.microsoft.com/office/drawing/2014/main" id="{EB5BEC63-E17B-CB43-89A7-6F8377D71E6A}"/>
                </a:ext>
              </a:extLst>
            </p:cNvPr>
            <p:cNvCxnSpPr>
              <a:cxnSpLocks/>
              <a:stCxn id="39" idx="21"/>
            </p:cNvCxnSpPr>
            <p:nvPr/>
          </p:nvCxnSpPr>
          <p:spPr>
            <a:xfrm flipH="1">
              <a:off x="9253669" y="2641586"/>
              <a:ext cx="1768702" cy="132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b="1" dirty="0">
                <a:solidFill>
                  <a:schemeClr val="accent2"/>
                </a:solidFill>
              </a:rPr>
              <a:t>Data Exploration</a:t>
            </a:r>
          </a:p>
        </p:txBody>
      </p:sp>
    </p:spTree>
    <p:extLst>
      <p:ext uri="{BB962C8B-B14F-4D97-AF65-F5344CB8AC3E}">
        <p14:creationId xmlns:p14="http://schemas.microsoft.com/office/powerpoint/2010/main" val="148929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Customers rate by Companies in the </a:t>
            </a:r>
          </a:p>
          <a:p>
            <a:r>
              <a:rPr lang="en-US" sz="4400" b="1" dirty="0">
                <a:solidFill>
                  <a:schemeClr val="accent2"/>
                </a:solidFill>
                <a:latin typeface="+mj-lt"/>
              </a:rPr>
              <a:t>                     context of  Cities</a:t>
            </a:r>
            <a:endParaRPr lang="en-US" sz="4400" b="1" dirty="0">
              <a:solidFill>
                <a:schemeClr val="bg2">
                  <a:lumMod val="25000"/>
                </a:schemeClr>
              </a:solidFill>
              <a:latin typeface="+mj-lt"/>
            </a:endParaRPr>
          </a:p>
        </p:txBody>
      </p:sp>
      <p:pic>
        <p:nvPicPr>
          <p:cNvPr id="4" name="Picture 3" descr="Chart, bar chart&#10;&#10;Description automatically generated">
            <a:extLst>
              <a:ext uri="{FF2B5EF4-FFF2-40B4-BE49-F238E27FC236}">
                <a16:creationId xmlns:a16="http://schemas.microsoft.com/office/drawing/2014/main" id="{B7F5EE31-E9F9-B79D-62C5-245F4060AFAB}"/>
              </a:ext>
            </a:extLst>
          </p:cNvPr>
          <p:cNvPicPr>
            <a:picLocks noChangeAspect="1"/>
          </p:cNvPicPr>
          <p:nvPr/>
        </p:nvPicPr>
        <p:blipFill>
          <a:blip r:embed="rId2"/>
          <a:stretch>
            <a:fillRect/>
          </a:stretch>
        </p:blipFill>
        <p:spPr>
          <a:xfrm>
            <a:off x="1173480" y="1391019"/>
            <a:ext cx="10087450" cy="5466981"/>
          </a:xfrm>
          <a:prstGeom prst="rect">
            <a:avLst/>
          </a:prstGeom>
        </p:spPr>
      </p:pic>
    </p:spTree>
    <p:extLst>
      <p:ext uri="{BB962C8B-B14F-4D97-AF65-F5344CB8AC3E}">
        <p14:creationId xmlns:p14="http://schemas.microsoft.com/office/powerpoint/2010/main" val="384811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930D7-083A-7E41-A88E-067E4AE795DE}"/>
              </a:ext>
            </a:extLst>
          </p:cNvPr>
          <p:cNvPicPr>
            <a:picLocks noChangeAspect="1"/>
          </p:cNvPicPr>
          <p:nvPr/>
        </p:nvPicPr>
        <p:blipFill>
          <a:blip r:embed="rId2"/>
          <a:stretch>
            <a:fillRect/>
          </a:stretch>
        </p:blipFill>
        <p:spPr>
          <a:xfrm>
            <a:off x="762000" y="1371600"/>
            <a:ext cx="9080811" cy="4527395"/>
          </a:xfrm>
          <a:prstGeom prst="rect">
            <a:avLst/>
          </a:prstGeom>
        </p:spPr>
      </p:pic>
      <p:pic>
        <p:nvPicPr>
          <p:cNvPr id="3" name="Picture 2">
            <a:extLst>
              <a:ext uri="{FF2B5EF4-FFF2-40B4-BE49-F238E27FC236}">
                <a16:creationId xmlns:a16="http://schemas.microsoft.com/office/drawing/2014/main" id="{0CBBA752-3528-F943-B860-33DEBED031AC}"/>
              </a:ext>
            </a:extLst>
          </p:cNvPr>
          <p:cNvPicPr>
            <a:picLocks noChangeAspect="1"/>
          </p:cNvPicPr>
          <p:nvPr/>
        </p:nvPicPr>
        <p:blipFill>
          <a:blip r:embed="rId3"/>
          <a:stretch>
            <a:fillRect/>
          </a:stretch>
        </p:blipFill>
        <p:spPr>
          <a:xfrm>
            <a:off x="8701513" y="1550020"/>
            <a:ext cx="1435100" cy="850900"/>
          </a:xfrm>
          <a:prstGeom prst="rect">
            <a:avLst/>
          </a:prstGeom>
        </p:spPr>
      </p:pic>
      <p:sp>
        <p:nvSpPr>
          <p:cNvPr id="5" name="Rectangle 4">
            <a:extLst>
              <a:ext uri="{FF2B5EF4-FFF2-40B4-BE49-F238E27FC236}">
                <a16:creationId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Yearly Profit Analysis</a:t>
            </a:r>
          </a:p>
        </p:txBody>
      </p:sp>
    </p:spTree>
    <p:extLst>
      <p:ext uri="{BB962C8B-B14F-4D97-AF65-F5344CB8AC3E}">
        <p14:creationId xmlns:p14="http://schemas.microsoft.com/office/powerpoint/2010/main" val="236557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User base Analysis Gender wise       </a:t>
            </a:r>
            <a:endParaRPr lang="en-US" sz="4400" dirty="0">
              <a:solidFill>
                <a:schemeClr val="accent2"/>
              </a:solidFill>
              <a:latin typeface="+mj-lt"/>
            </a:endParaRPr>
          </a:p>
        </p:txBody>
      </p:sp>
      <p:pic>
        <p:nvPicPr>
          <p:cNvPr id="4" name="Picture 3" descr="Chart, treemap chart&#10;&#10;Description automatically generated">
            <a:extLst>
              <a:ext uri="{FF2B5EF4-FFF2-40B4-BE49-F238E27FC236}">
                <a16:creationId xmlns:a16="http://schemas.microsoft.com/office/drawing/2014/main" id="{2A79E4D3-A001-0800-FB60-2222A8B9C323}"/>
              </a:ext>
            </a:extLst>
          </p:cNvPr>
          <p:cNvPicPr>
            <a:picLocks noChangeAspect="1"/>
          </p:cNvPicPr>
          <p:nvPr/>
        </p:nvPicPr>
        <p:blipFill>
          <a:blip r:embed="rId2"/>
          <a:stretch>
            <a:fillRect/>
          </a:stretch>
        </p:blipFill>
        <p:spPr>
          <a:xfrm>
            <a:off x="134112" y="1383912"/>
            <a:ext cx="8119872" cy="5016888"/>
          </a:xfrm>
          <a:prstGeom prst="rect">
            <a:avLst/>
          </a:prstGeom>
        </p:spPr>
      </p:pic>
      <p:pic>
        <p:nvPicPr>
          <p:cNvPr id="8" name="Picture 7" descr="Chart, bar chart&#10;&#10;Description automatically generated">
            <a:extLst>
              <a:ext uri="{FF2B5EF4-FFF2-40B4-BE49-F238E27FC236}">
                <a16:creationId xmlns:a16="http://schemas.microsoft.com/office/drawing/2014/main" id="{B49DD805-C330-BA54-7A6B-0FB7A5E442D4}"/>
              </a:ext>
            </a:extLst>
          </p:cNvPr>
          <p:cNvPicPr>
            <a:picLocks noChangeAspect="1"/>
          </p:cNvPicPr>
          <p:nvPr/>
        </p:nvPicPr>
        <p:blipFill>
          <a:blip r:embed="rId3"/>
          <a:stretch>
            <a:fillRect/>
          </a:stretch>
        </p:blipFill>
        <p:spPr>
          <a:xfrm>
            <a:off x="8388096" y="1478006"/>
            <a:ext cx="3218687" cy="5142250"/>
          </a:xfrm>
          <a:prstGeom prst="rect">
            <a:avLst/>
          </a:prstGeom>
        </p:spPr>
      </p:pic>
    </p:spTree>
    <p:extLst>
      <p:ext uri="{BB962C8B-B14F-4D97-AF65-F5344CB8AC3E}">
        <p14:creationId xmlns:p14="http://schemas.microsoft.com/office/powerpoint/2010/main" val="184957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6FFC35-F427-364C-BA92-634BB6B2B5AC}"/>
              </a:ext>
            </a:extLst>
          </p:cNvPr>
          <p:cNvSpPr/>
          <p:nvPr/>
        </p:nvSpPr>
        <p:spPr>
          <a:xfrm>
            <a:off x="4903852" y="5927907"/>
            <a:ext cx="4625008"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EE2ADCB-2F26-A940-B4CA-11022847FAA2}"/>
              </a:ext>
            </a:extLst>
          </p:cNvPr>
          <p:cNvSpPr/>
          <p:nvPr/>
        </p:nvSpPr>
        <p:spPr>
          <a:xfrm>
            <a:off x="0" y="-13733"/>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Travelled km in the context of City </a:t>
            </a:r>
          </a:p>
        </p:txBody>
      </p:sp>
      <p:pic>
        <p:nvPicPr>
          <p:cNvPr id="3" name="Picture 2" descr="A picture containing chart&#10;&#10;Description automatically generated">
            <a:extLst>
              <a:ext uri="{FF2B5EF4-FFF2-40B4-BE49-F238E27FC236}">
                <a16:creationId xmlns:a16="http://schemas.microsoft.com/office/drawing/2014/main" id="{303A5F0C-198B-AC58-D81B-A2585D5BF80A}"/>
              </a:ext>
            </a:extLst>
          </p:cNvPr>
          <p:cNvPicPr>
            <a:picLocks noChangeAspect="1"/>
          </p:cNvPicPr>
          <p:nvPr/>
        </p:nvPicPr>
        <p:blipFill>
          <a:blip r:embed="rId2"/>
          <a:stretch>
            <a:fillRect/>
          </a:stretch>
        </p:blipFill>
        <p:spPr>
          <a:xfrm>
            <a:off x="432619" y="1440007"/>
            <a:ext cx="11425084" cy="4857232"/>
          </a:xfrm>
          <a:prstGeom prst="rect">
            <a:avLst/>
          </a:prstGeom>
        </p:spPr>
      </p:pic>
    </p:spTree>
    <p:extLst>
      <p:ext uri="{BB962C8B-B14F-4D97-AF65-F5344CB8AC3E}">
        <p14:creationId xmlns:p14="http://schemas.microsoft.com/office/powerpoint/2010/main" val="303664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6870C-4A61-2144-8556-4108FA559BE7}"/>
              </a:ext>
            </a:extLst>
          </p:cNvPr>
          <p:cNvPicPr>
            <a:picLocks noChangeAspect="1"/>
          </p:cNvPicPr>
          <p:nvPr/>
        </p:nvPicPr>
        <p:blipFill>
          <a:blip r:embed="rId2"/>
          <a:stretch>
            <a:fillRect/>
          </a:stretch>
        </p:blipFill>
        <p:spPr>
          <a:xfrm>
            <a:off x="762000" y="1600487"/>
            <a:ext cx="8660296" cy="5055326"/>
          </a:xfrm>
          <a:prstGeom prst="rect">
            <a:avLst/>
          </a:prstGeom>
        </p:spPr>
      </p:pic>
      <p:pic>
        <p:nvPicPr>
          <p:cNvPr id="5" name="Picture 4">
            <a:extLst>
              <a:ext uri="{FF2B5EF4-FFF2-40B4-BE49-F238E27FC236}">
                <a16:creationId xmlns:a16="http://schemas.microsoft.com/office/drawing/2014/main" id="{E0E55953-F81A-D045-A87B-0AF591389EF1}"/>
              </a:ext>
            </a:extLst>
          </p:cNvPr>
          <p:cNvPicPr>
            <a:picLocks noChangeAspect="1"/>
          </p:cNvPicPr>
          <p:nvPr/>
        </p:nvPicPr>
        <p:blipFill>
          <a:blip r:embed="rId3"/>
          <a:stretch>
            <a:fillRect/>
          </a:stretch>
        </p:blipFill>
        <p:spPr>
          <a:xfrm>
            <a:off x="7944537" y="1600487"/>
            <a:ext cx="1477759" cy="876300"/>
          </a:xfrm>
          <a:prstGeom prst="rect">
            <a:avLst/>
          </a:prstGeom>
        </p:spPr>
      </p:pic>
      <p:sp>
        <p:nvSpPr>
          <p:cNvPr id="4" name="TextBox 3">
            <a:extLst>
              <a:ext uri="{FF2B5EF4-FFF2-40B4-BE49-F238E27FC236}">
                <a16:creationId xmlns:a16="http://schemas.microsoft.com/office/drawing/2014/main" id="{F3547194-76B4-9A45-9CA7-F07918211F38}"/>
              </a:ext>
            </a:extLst>
          </p:cNvPr>
          <p:cNvSpPr txBox="1"/>
          <p:nvPr/>
        </p:nvSpPr>
        <p:spPr>
          <a:xfrm>
            <a:off x="9280056" y="1600487"/>
            <a:ext cx="2467535" cy="2031325"/>
          </a:xfrm>
          <a:prstGeom prst="rect">
            <a:avLst/>
          </a:prstGeom>
          <a:noFill/>
        </p:spPr>
        <p:txBody>
          <a:bodyPr wrap="none" rtlCol="0">
            <a:spAutoFit/>
          </a:bodyPr>
          <a:lstStyle/>
          <a:p>
            <a:pPr marL="285750" indent="-285750">
              <a:buFont typeface="Arial" panose="020B0604020202020204" pitchFamily="34" charset="0"/>
              <a:buChar char="•"/>
            </a:pPr>
            <a:r>
              <a:rPr lang="en-US" dirty="0"/>
              <a:t>This is the number</a:t>
            </a:r>
          </a:p>
          <a:p>
            <a:r>
              <a:rPr lang="en-US" dirty="0"/>
              <a:t>      of users covered by </a:t>
            </a:r>
          </a:p>
          <a:p>
            <a:r>
              <a:rPr lang="en-US" dirty="0"/>
              <a:t>      Yellow and Pink cab</a:t>
            </a:r>
          </a:p>
          <a:p>
            <a:r>
              <a:rPr lang="en-US" dirty="0"/>
              <a:t>      In the city against </a:t>
            </a:r>
          </a:p>
          <a:p>
            <a:r>
              <a:rPr lang="en-US" dirty="0"/>
              <a:t>      </a:t>
            </a:r>
            <a:r>
              <a:rPr lang="en-US" b="1" dirty="0"/>
              <a:t>all cab users </a:t>
            </a:r>
            <a:r>
              <a:rPr lang="en-US" dirty="0"/>
              <a:t>present </a:t>
            </a:r>
          </a:p>
          <a:p>
            <a:r>
              <a:rPr lang="en-US" dirty="0"/>
              <a:t>      In the city</a:t>
            </a:r>
          </a:p>
          <a:p>
            <a:r>
              <a:rPr lang="en-US" dirty="0"/>
              <a:t> </a:t>
            </a:r>
          </a:p>
        </p:txBody>
      </p:sp>
      <p:sp>
        <p:nvSpPr>
          <p:cNvPr id="6" name="Rectangle 5">
            <a:extLst>
              <a:ext uri="{FF2B5EF4-FFF2-40B4-BE49-F238E27FC236}">
                <a16:creationId xmlns:a16="http://schemas.microsoft.com/office/drawing/2014/main" id="{F72A11D8-7445-6148-8CE7-8E1140D70E28}"/>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City Wise Cab Users Covered By Company</a:t>
            </a:r>
            <a:endParaRPr lang="en-US" sz="4400" dirty="0">
              <a:solidFill>
                <a:schemeClr val="accent2"/>
              </a:solidFill>
              <a:latin typeface="+mj-lt"/>
            </a:endParaRPr>
          </a:p>
        </p:txBody>
      </p:sp>
    </p:spTree>
    <p:extLst>
      <p:ext uri="{BB962C8B-B14F-4D97-AF65-F5344CB8AC3E}">
        <p14:creationId xmlns:p14="http://schemas.microsoft.com/office/powerpoint/2010/main" val="219641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920D58-F52C-AF40-8EBD-F6341E87BF83}"/>
              </a:ext>
            </a:extLst>
          </p:cNvPr>
          <p:cNvSpPr txBox="1"/>
          <p:nvPr/>
        </p:nvSpPr>
        <p:spPr>
          <a:xfrm>
            <a:off x="8829368" y="1859339"/>
            <a:ext cx="276651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in this graph top 5 cities New York, Chicago, </a:t>
            </a:r>
            <a:r>
              <a:rPr lang="en-US" dirty="0" err="1"/>
              <a:t>Washigton</a:t>
            </a:r>
            <a:r>
              <a:rPr lang="en-US" dirty="0"/>
              <a:t> and Los Angles have more cab users</a:t>
            </a:r>
          </a:p>
          <a:p>
            <a:endParaRPr lang="en-US" dirty="0"/>
          </a:p>
        </p:txBody>
      </p:sp>
      <p:sp>
        <p:nvSpPr>
          <p:cNvPr id="7" name="Rectangle 6">
            <a:extLst>
              <a:ext uri="{FF2B5EF4-FFF2-40B4-BE49-F238E27FC236}">
                <a16:creationId xmlns:a16="http://schemas.microsoft.com/office/drawing/2014/main" id="{A4DDBF0E-CC36-9C41-940D-C9EE0C11B4F2}"/>
              </a:ext>
            </a:extLst>
          </p:cNvPr>
          <p:cNvSpPr/>
          <p:nvPr/>
        </p:nvSpPr>
        <p:spPr>
          <a:xfrm>
            <a:off x="0" y="-10498"/>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accent2"/>
                </a:solidFill>
                <a:latin typeface="+mj-lt"/>
              </a:rPr>
              <a:t>       User rate by City</a:t>
            </a:r>
            <a:endParaRPr lang="en-US" sz="4300" dirty="0">
              <a:solidFill>
                <a:schemeClr val="accent2"/>
              </a:solidFill>
              <a:latin typeface="+mj-lt"/>
            </a:endParaRPr>
          </a:p>
        </p:txBody>
      </p:sp>
      <p:pic>
        <p:nvPicPr>
          <p:cNvPr id="9" name="Picture 8" descr="Chart, bubble chart&#10;&#10;Description automatically generated">
            <a:extLst>
              <a:ext uri="{FF2B5EF4-FFF2-40B4-BE49-F238E27FC236}">
                <a16:creationId xmlns:a16="http://schemas.microsoft.com/office/drawing/2014/main" id="{57D27C75-EFE0-A1C4-32C8-4604C5CB5EC3}"/>
              </a:ext>
            </a:extLst>
          </p:cNvPr>
          <p:cNvPicPr>
            <a:picLocks noChangeAspect="1"/>
          </p:cNvPicPr>
          <p:nvPr/>
        </p:nvPicPr>
        <p:blipFill>
          <a:blip r:embed="rId2"/>
          <a:stretch>
            <a:fillRect/>
          </a:stretch>
        </p:blipFill>
        <p:spPr>
          <a:xfrm>
            <a:off x="1170039" y="1373414"/>
            <a:ext cx="7344695" cy="5380954"/>
          </a:xfrm>
          <a:prstGeom prst="rect">
            <a:avLst/>
          </a:prstGeom>
        </p:spPr>
      </p:pic>
    </p:spTree>
    <p:extLst>
      <p:ext uri="{BB962C8B-B14F-4D97-AF65-F5344CB8AC3E}">
        <p14:creationId xmlns:p14="http://schemas.microsoft.com/office/powerpoint/2010/main" val="2689950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3260</TotalTime>
  <Words>540</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Background –G2M(cab industry) case study</vt:lpstr>
      <vt:lpstr>Data Exploration</vt:lpstr>
      <vt:lpstr>Profit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Nurlan  İsmayıl</cp:lastModifiedBy>
  <cp:revision>148</cp:revision>
  <cp:lastPrinted>2019-08-24T08:13:50Z</cp:lastPrinted>
  <dcterms:created xsi:type="dcterms:W3CDTF">2019-08-19T15:39:24Z</dcterms:created>
  <dcterms:modified xsi:type="dcterms:W3CDTF">2023-04-17T17:12:28Z</dcterms:modified>
</cp:coreProperties>
</file>